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1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9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8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2545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96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96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63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33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1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7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0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4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5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6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6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0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2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E842E9B-E18D-407E-8DB3-CC24B5D99D5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53264-FD38-46A0-85E1-351E9965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59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4" y="653321"/>
            <a:ext cx="10042698" cy="5117892"/>
          </a:xfrm>
        </p:spPr>
        <p:txBody>
          <a:bodyPr/>
          <a:lstStyle/>
          <a:p>
            <a:pPr algn="ctr"/>
            <a:r>
              <a:rPr lang="en-US" sz="8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Baskerville Old Face" panose="02020602080505020303" pitchFamily="18" charset="0"/>
              </a:rPr>
              <a:t>OCCUPATIOANAL HEALTH HAZARDS</a:t>
            </a:r>
            <a:endParaRPr lang="en-US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675" y="212875"/>
            <a:ext cx="9983449" cy="746495"/>
          </a:xfrm>
        </p:spPr>
        <p:txBody>
          <a:bodyPr/>
          <a:lstStyle/>
          <a:p>
            <a:r>
              <a:rPr lang="en-US" sz="36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Disease due to </a:t>
            </a:r>
            <a:r>
              <a:rPr lang="en-US" sz="3600" b="1" dirty="0" smtClean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Biological </a:t>
            </a:r>
            <a:r>
              <a:rPr lang="en-US" sz="36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675" y="1168498"/>
            <a:ext cx="9983449" cy="547214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C000"/>
                </a:solidFill>
              </a:rPr>
              <a:t>Hepatitis B Virus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C000"/>
                </a:solidFill>
              </a:rPr>
              <a:t>Hepatitis C Virus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C000"/>
                </a:solidFill>
              </a:rPr>
              <a:t>Tuberculosis – </a:t>
            </a:r>
            <a:r>
              <a:rPr lang="en-US" dirty="0" smtClean="0"/>
              <a:t>Particularly among Healthcare Workers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C000"/>
                </a:solidFill>
              </a:rPr>
              <a:t>Asthma – </a:t>
            </a:r>
            <a:r>
              <a:rPr lang="en-US" dirty="0" smtClean="0"/>
              <a:t>Among persons exposed to organic dust</a:t>
            </a:r>
            <a:endParaRPr lang="en-US" b="1" dirty="0" smtClean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C000"/>
                </a:solidFill>
              </a:rPr>
              <a:t>Blood-Borne Diseases – </a:t>
            </a:r>
            <a:r>
              <a:rPr lang="en-US" dirty="0" smtClean="0"/>
              <a:t>HIV/AIDS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C000"/>
                </a:solidFill>
              </a:rPr>
              <a:t>Anthrax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C000"/>
                </a:solidFill>
              </a:rPr>
              <a:t>Brucellosis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C000"/>
                </a:solidFill>
              </a:rPr>
              <a:t>Tetanus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C000"/>
                </a:solidFill>
              </a:rPr>
              <a:t>Leptospirosis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1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197885"/>
            <a:ext cx="9404723" cy="941367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0070C0"/>
                </a:solidFill>
                <a:latin typeface="Script MT Bold" panose="03040602040607080904" pitchFamily="66" charset="0"/>
              </a:rPr>
              <a:t>PSYCHOLOGICAL </a:t>
            </a:r>
            <a:r>
              <a:rPr lang="en-US" b="1" u="sng" dirty="0">
                <a:solidFill>
                  <a:srgbClr val="0070C0"/>
                </a:solidFill>
                <a:latin typeface="Script MT Bold" panose="03040602040607080904" pitchFamily="66" charset="0"/>
              </a:rPr>
              <a:t>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1" y="1139252"/>
            <a:ext cx="9584675" cy="55163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b="1" dirty="0" smtClean="0">
                <a:solidFill>
                  <a:srgbClr val="FFC000"/>
                </a:solidFill>
              </a:rPr>
              <a:t>Work Related Stress – </a:t>
            </a:r>
            <a:r>
              <a:rPr lang="en-US" sz="2200" dirty="0" smtClean="0"/>
              <a:t>Excess working time and overwork</a:t>
            </a:r>
            <a:endParaRPr lang="en-US" sz="22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FFC000"/>
                </a:solidFill>
              </a:rPr>
              <a:t>Hepatitis C Virus</a:t>
            </a:r>
            <a:endParaRPr lang="en-US" sz="2200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b="1" dirty="0" smtClean="0">
                <a:solidFill>
                  <a:srgbClr val="FFC000"/>
                </a:solidFill>
              </a:rPr>
              <a:t>Violence – </a:t>
            </a:r>
            <a:r>
              <a:rPr lang="en-US" sz="2200" dirty="0" smtClean="0"/>
              <a:t>From outside the organization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b="1" dirty="0" smtClean="0">
                <a:solidFill>
                  <a:srgbClr val="FFC000"/>
                </a:solidFill>
              </a:rPr>
              <a:t>Bullying –</a:t>
            </a:r>
            <a:r>
              <a:rPr lang="en-US" sz="2200" dirty="0" smtClean="0"/>
              <a:t> Emotional and verbal abuse</a:t>
            </a:r>
          </a:p>
          <a:p>
            <a:pPr>
              <a:lnSpc>
                <a:spcPct val="150000"/>
              </a:lnSpc>
            </a:pPr>
            <a:r>
              <a:rPr lang="en-US" sz="2200" b="1" dirty="0" smtClean="0">
                <a:solidFill>
                  <a:srgbClr val="FFC000"/>
                </a:solidFill>
              </a:rPr>
              <a:t>Sexual Harassment</a:t>
            </a:r>
          </a:p>
          <a:p>
            <a:pPr>
              <a:lnSpc>
                <a:spcPct val="150000"/>
              </a:lnSpc>
            </a:pPr>
            <a:r>
              <a:rPr lang="en-US" sz="2200" b="1" dirty="0" smtClean="0">
                <a:solidFill>
                  <a:srgbClr val="FFC000"/>
                </a:solidFill>
              </a:rPr>
              <a:t>Mobbing</a:t>
            </a:r>
          </a:p>
          <a:p>
            <a:pPr>
              <a:lnSpc>
                <a:spcPct val="150000"/>
              </a:lnSpc>
            </a:pPr>
            <a:r>
              <a:rPr lang="en-US" sz="2200" b="1" dirty="0" smtClean="0">
                <a:solidFill>
                  <a:srgbClr val="FFC000"/>
                </a:solidFill>
              </a:rPr>
              <a:t>Burnout</a:t>
            </a:r>
          </a:p>
          <a:p>
            <a:pPr>
              <a:lnSpc>
                <a:spcPct val="150000"/>
              </a:lnSpc>
            </a:pPr>
            <a:r>
              <a:rPr lang="en-US" sz="2200" b="1" dirty="0" smtClean="0">
                <a:solidFill>
                  <a:srgbClr val="FFC000"/>
                </a:solidFill>
              </a:rPr>
              <a:t>Exposure to Unhealthy Elements – </a:t>
            </a:r>
            <a:r>
              <a:rPr lang="en-US" sz="2200" dirty="0" smtClean="0"/>
              <a:t>Tobacco, Uncontrolled Alcohol</a:t>
            </a:r>
          </a:p>
        </p:txBody>
      </p:sp>
    </p:spTree>
    <p:extLst>
      <p:ext uri="{BB962C8B-B14F-4D97-AF65-F5344CB8AC3E}">
        <p14:creationId xmlns:p14="http://schemas.microsoft.com/office/powerpoint/2010/main" val="106956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78" y="299069"/>
            <a:ext cx="9959429" cy="6446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Occupational Health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solidFill>
                  <a:schemeClr val="accent6"/>
                </a:solidFill>
              </a:rPr>
              <a:t>Refers to the potential risks to health and safety for those who work outside the home.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6"/>
                </a:solidFill>
              </a:rPr>
              <a:t>Something that can cause harm if not controlled</a:t>
            </a:r>
            <a:r>
              <a:rPr lang="en-US" sz="3200" dirty="0" smtClean="0">
                <a:solidFill>
                  <a:schemeClr val="accent6"/>
                </a:solidFill>
              </a:rPr>
              <a:t>.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Occupational Disease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6"/>
                </a:solidFill>
              </a:rPr>
              <a:t>Disease directly caused by a person’s occupation.</a:t>
            </a:r>
          </a:p>
          <a:p>
            <a:pPr marL="0" indent="0">
              <a:buNone/>
            </a:pPr>
            <a:endParaRPr lang="en-US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37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3130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92D050"/>
                </a:solidFill>
                <a:latin typeface="Forte" panose="03060902040502070203" pitchFamily="66" charset="0"/>
              </a:rPr>
              <a:t>OCCUPATIONAL HAZARDS</a:t>
            </a:r>
            <a:endParaRPr lang="en-US" b="1" dirty="0">
              <a:solidFill>
                <a:srgbClr val="92D050"/>
              </a:solidFill>
              <a:latin typeface="Forte" panose="0306090204050207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498" y="1633928"/>
            <a:ext cx="10223292" cy="46144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64105" y="2263515"/>
            <a:ext cx="2128603" cy="10643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PHYSICAL HAZARDS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00666" y="2263515"/>
            <a:ext cx="2128603" cy="10643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CHEMICAL HAZARDS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037227" y="2263515"/>
            <a:ext cx="2201055" cy="10643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BIOLOGICAL HAZARDS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713220" y="4255957"/>
            <a:ext cx="2325973" cy="10643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MECHANICAL HAZARDS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27755" y="4255957"/>
            <a:ext cx="2971077" cy="10643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PSYCHOLOGICAL HAZARDS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31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1485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0070C0"/>
                </a:solidFill>
                <a:latin typeface="Script MT Bold" panose="03040602040607080904" pitchFamily="66" charset="0"/>
              </a:rPr>
              <a:t>PHYSICAL HAZARDS</a:t>
            </a:r>
            <a:endParaRPr lang="en-US" b="1" u="sng" dirty="0">
              <a:solidFill>
                <a:srgbClr val="0070C0"/>
              </a:solidFill>
              <a:latin typeface="Script MT Bold" panose="030406020406070809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408341"/>
            <a:ext cx="8946541" cy="52772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Heat –</a:t>
            </a:r>
            <a:r>
              <a:rPr lang="en-US" dirty="0" smtClean="0"/>
              <a:t> Direct and indirect effect at high temperature, radiant heat, 		heat stagnation.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Cold –</a:t>
            </a:r>
            <a:r>
              <a:rPr lang="en-US" dirty="0" smtClean="0"/>
              <a:t> General &amp; Local cold Injury.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Light –</a:t>
            </a:r>
            <a:r>
              <a:rPr lang="en-US" dirty="0" smtClean="0"/>
              <a:t> Acute &amp; Chronic Effect of bright &amp; dim light &amp; Glare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Radiation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a.	Ionizing – X-Rays, Gamma Rays, Beta Particles, Alpha Particles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b.	Non-Ionizing – Microwaves, infrared and ultra-violet light.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Noise –</a:t>
            </a:r>
            <a:r>
              <a:rPr lang="en-US" dirty="0" smtClean="0"/>
              <a:t> Auditory and non-auditory effects.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Vibration –</a:t>
            </a:r>
            <a:r>
              <a:rPr lang="en-US" dirty="0" smtClean="0"/>
              <a:t> Hazardous in non permit-able frequency range.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6416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DISEASE DUE TO PHYSICAL AGENTS</a:t>
            </a:r>
            <a:endParaRPr lang="en-US" sz="3600" b="1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300503"/>
              </p:ext>
            </p:extLst>
          </p:nvPr>
        </p:nvGraphicFramePr>
        <p:xfrm>
          <a:off x="646112" y="1184227"/>
          <a:ext cx="10776393" cy="55710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31803"/>
                <a:gridCol w="8244590"/>
              </a:tblGrid>
              <a:tr h="6783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AGENTS</a:t>
                      </a:r>
                      <a:endParaRPr 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DISEASE</a:t>
                      </a:r>
                      <a:endParaRPr lang="en-US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83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HEAT</a:t>
                      </a:r>
                      <a:endParaRPr lang="en-US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Heat Stroke, Heat Hyperpyrexia, Heat Syncope, Heat Rash, Heat Exhaustion.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83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LIGHT</a:t>
                      </a:r>
                      <a:endParaRPr lang="en-US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Occupational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Cataract, Miners nystagmus.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83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COLD</a:t>
                      </a:r>
                      <a:endParaRPr lang="en-US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Hypothermia,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Trench Foot.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83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VIBRATION</a:t>
                      </a:r>
                      <a:endParaRPr lang="en-US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Osteoarthritis, Reynaud Disease.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83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NOISE</a:t>
                      </a:r>
                      <a:endParaRPr lang="en-US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Occupational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Deafness.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83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PRESSURE</a:t>
                      </a:r>
                      <a:endParaRPr lang="en-US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Air Embolism, Blast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Injuries.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830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RADIATION</a:t>
                      </a:r>
                      <a:endParaRPr lang="en-US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Cancer, Genetic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Changes, Aplastic Anemia.</a:t>
                      </a:r>
                      <a:endParaRPr lang="en-US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9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568435"/>
            <a:ext cx="8946541" cy="50871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Acids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Bases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Heavy Metals </a:t>
            </a:r>
            <a:r>
              <a:rPr lang="en-US" sz="2400" b="1" dirty="0">
                <a:solidFill>
                  <a:srgbClr val="FFC000"/>
                </a:solidFill>
              </a:rPr>
              <a:t>–</a:t>
            </a:r>
            <a:r>
              <a:rPr lang="en-US" dirty="0"/>
              <a:t> </a:t>
            </a:r>
            <a:r>
              <a:rPr lang="en-US" dirty="0" smtClean="0">
                <a:latin typeface="Century Gothic (Headings)"/>
              </a:rPr>
              <a:t>Lead</a:t>
            </a:r>
            <a:endParaRPr lang="en-US" dirty="0">
              <a:latin typeface="Century Gothic (Headings)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Solvents -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entury Gothic (Headings)"/>
              </a:rPr>
              <a:t>Petroleum</a:t>
            </a:r>
            <a:endParaRPr lang="en-US" dirty="0">
              <a:solidFill>
                <a:schemeClr val="tx1">
                  <a:lumMod val="95000"/>
                </a:schemeClr>
              </a:solidFill>
              <a:latin typeface="Century Gothic (Headings)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Particulates </a:t>
            </a:r>
            <a:r>
              <a:rPr lang="en-US" sz="2400" b="1" dirty="0">
                <a:solidFill>
                  <a:srgbClr val="FFC000"/>
                </a:solidFill>
              </a:rPr>
              <a:t>–</a:t>
            </a:r>
            <a:r>
              <a:rPr lang="en-US" dirty="0"/>
              <a:t> </a:t>
            </a:r>
            <a:r>
              <a:rPr lang="en-US" dirty="0" smtClean="0"/>
              <a:t>Asbestos, Silica and other fine dust/fibrous Materials.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Fumes </a:t>
            </a:r>
            <a:r>
              <a:rPr lang="en-US" sz="2400" b="1" dirty="0">
                <a:solidFill>
                  <a:srgbClr val="FFC000"/>
                </a:solidFill>
              </a:rPr>
              <a:t>–</a:t>
            </a:r>
            <a:r>
              <a:rPr lang="en-US" dirty="0"/>
              <a:t> </a:t>
            </a:r>
            <a:r>
              <a:rPr lang="en-US" dirty="0" smtClean="0"/>
              <a:t>Noxious Gases/vapors.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C000"/>
                </a:solidFill>
              </a:rPr>
              <a:t>Highly Reactive Materials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26377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0070C0"/>
                </a:solidFill>
                <a:latin typeface="Script MT Bold" panose="03040602040607080904" pitchFamily="66" charset="0"/>
              </a:rPr>
              <a:t>CHEMICALS HAZARDS</a:t>
            </a:r>
            <a:endParaRPr lang="en-US" b="1" u="sng" dirty="0">
              <a:solidFill>
                <a:srgbClr val="0070C0"/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151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22151" cy="896397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Ways of Acquiring Chemical Hazards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49115"/>
            <a:ext cx="8946541" cy="539645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A. Local Action :</a:t>
            </a:r>
            <a:r>
              <a:rPr lang="en-US" dirty="0" smtClean="0"/>
              <a:t> Irritants, Sensitizers.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B. Inhalation 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C000"/>
                </a:solidFill>
              </a:rPr>
              <a:t>	</a:t>
            </a:r>
            <a:r>
              <a:rPr lang="en-US" b="1" dirty="0" smtClean="0">
                <a:solidFill>
                  <a:srgbClr val="00B0F0"/>
                </a:solidFill>
              </a:rPr>
              <a:t>Dusts –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Organic, Inorganic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	</a:t>
            </a:r>
            <a:r>
              <a:rPr lang="en-US" b="1" dirty="0" smtClean="0">
                <a:solidFill>
                  <a:srgbClr val="00B0F0"/>
                </a:solidFill>
              </a:rPr>
              <a:t>Gases –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Simple Asphyxiantes: Methane, Nitrogen, CO2.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	</a:t>
            </a:r>
            <a:r>
              <a:rPr lang="en-US" b="1" dirty="0" smtClean="0">
                <a:solidFill>
                  <a:srgbClr val="FFC000"/>
                </a:solidFill>
              </a:rPr>
              <a:t>		</a:t>
            </a:r>
            <a:r>
              <a:rPr lang="en-US" b="1" dirty="0" smtClean="0">
                <a:solidFill>
                  <a:srgbClr val="00B0F0"/>
                </a:solidFill>
              </a:rPr>
              <a:t>-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Chemical Asphyxiants: CO, Hydrogen Sulphide, HCN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	</a:t>
            </a:r>
            <a:r>
              <a:rPr lang="en-US" b="1" dirty="0" smtClean="0">
                <a:solidFill>
                  <a:srgbClr val="FFC000"/>
                </a:solidFill>
              </a:rPr>
              <a:t>		</a:t>
            </a:r>
            <a:r>
              <a:rPr lang="en-US" b="1" dirty="0" smtClean="0">
                <a:solidFill>
                  <a:srgbClr val="00B0F0"/>
                </a:solidFill>
              </a:rPr>
              <a:t>-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Irritant Gases: Ammonia, SO2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	</a:t>
            </a:r>
            <a:r>
              <a:rPr lang="en-US" b="1" dirty="0" smtClean="0">
                <a:solidFill>
                  <a:srgbClr val="FFC000"/>
                </a:solidFill>
              </a:rPr>
              <a:t>		</a:t>
            </a:r>
            <a:r>
              <a:rPr lang="en-US" b="1" dirty="0" smtClean="0">
                <a:solidFill>
                  <a:srgbClr val="00B0F0"/>
                </a:solidFill>
              </a:rPr>
              <a:t>-</a:t>
            </a:r>
            <a:r>
              <a:rPr lang="en-US" b="1" dirty="0" smtClean="0">
                <a:solidFill>
                  <a:srgbClr val="FFC000"/>
                </a:solidFill>
              </a:rPr>
              <a:t>  </a:t>
            </a:r>
            <a:r>
              <a:rPr lang="en-US" dirty="0" smtClean="0"/>
              <a:t>Anesthetic Gases: Chloroform, Ether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C. Ingestion :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C000"/>
                </a:solidFill>
              </a:rPr>
              <a:t>	</a:t>
            </a:r>
            <a:r>
              <a:rPr lang="en-US" b="1" dirty="0" smtClean="0">
                <a:solidFill>
                  <a:srgbClr val="00B0F0"/>
                </a:solidFill>
              </a:rPr>
              <a:t>Metallic Compounds: </a:t>
            </a:r>
            <a:r>
              <a:rPr lang="en-US" dirty="0" smtClean="0"/>
              <a:t>Arsenic, Antimony, Beryllium, Chromium, Cadmium, Cobalt, Lead, Mercury</a:t>
            </a:r>
            <a:endParaRPr lang="en-US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671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70" y="167906"/>
            <a:ext cx="9817023" cy="836436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Disease due to Chemical </a:t>
            </a:r>
            <a:r>
              <a:rPr lang="en-US" sz="4000" b="1" dirty="0" smtClean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0" y="839449"/>
            <a:ext cx="8946541" cy="59061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FFC000"/>
                </a:solidFill>
              </a:rPr>
              <a:t>Gases – 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Gas poisoning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FFC000"/>
                </a:solidFill>
              </a:rPr>
              <a:t>Inorganic Dusts: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b="1" dirty="0" smtClean="0">
                <a:solidFill>
                  <a:srgbClr val="FFC000"/>
                </a:solidFill>
              </a:rPr>
              <a:t>			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Coal Dusts 	- Anthracosis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>
                    <a:lumMod val="95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		Silica		- Silicosis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>
                    <a:lumMod val="95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		Asbestos	- Asbestosis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			Iron			- Siderosis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FFC000"/>
                </a:solidFill>
              </a:rPr>
              <a:t>Inorganic Dusts: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b="1" dirty="0">
                <a:solidFill>
                  <a:srgbClr val="FFC000"/>
                </a:solidFill>
              </a:rPr>
              <a:t>			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Cane Fiber	- Bagassosis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>
                    <a:lumMod val="95000"/>
                  </a:schemeClr>
                </a:solidFill>
              </a:rPr>
              <a:t>			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cotton Dust	- Byssinosis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>
                    <a:lumMod val="95000"/>
                  </a:schemeClr>
                </a:solidFill>
              </a:rPr>
              <a:t>			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Hay Dust	- Farmer’s  Lung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>
                <a:solidFill>
                  <a:schemeClr val="tx1">
                    <a:lumMod val="95000"/>
                  </a:schemeClr>
                </a:solidFill>
              </a:rPr>
              <a:t>			Iron		- 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Siderosis</a:t>
            </a:r>
            <a:endParaRPr lang="en-US" sz="1800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FFC000"/>
                </a:solidFill>
              </a:rPr>
              <a:t>Chemicals </a:t>
            </a:r>
            <a:r>
              <a:rPr lang="en-US" sz="1800" b="1" dirty="0">
                <a:solidFill>
                  <a:srgbClr val="FFC000"/>
                </a:solidFill>
              </a:rPr>
              <a:t>–</a:t>
            </a:r>
            <a:r>
              <a:rPr lang="en-US" sz="1800" dirty="0"/>
              <a:t> </a:t>
            </a:r>
            <a:r>
              <a:rPr lang="en-US" sz="1800" dirty="0" smtClean="0"/>
              <a:t>Burns, Dermatitis, Cancer, Respiratory, Illness.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FFC000"/>
                </a:solidFill>
              </a:rPr>
              <a:t>Metals – </a:t>
            </a:r>
            <a:r>
              <a:rPr lang="en-US" sz="1800" dirty="0" smtClean="0">
                <a:solidFill>
                  <a:schemeClr val="tx1">
                    <a:lumMod val="95000"/>
                  </a:schemeClr>
                </a:solidFill>
              </a:rPr>
              <a:t>Lead, Mercury, arsenic, Chromium Cause Poisoning</a:t>
            </a:r>
            <a:endParaRPr lang="en-US" sz="1800" dirty="0">
              <a:solidFill>
                <a:schemeClr val="tx1">
                  <a:lumMod val="95000"/>
                </a:schemeClr>
              </a:solidFill>
              <a:latin typeface="Century Gothic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418306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182895"/>
            <a:ext cx="9404723" cy="761485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0070C0"/>
                </a:solidFill>
                <a:latin typeface="Script MT Bold" panose="03040602040607080904" pitchFamily="66" charset="0"/>
              </a:rPr>
              <a:t>BIOLOGICAL 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19134"/>
            <a:ext cx="8946541" cy="53814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FFC000"/>
                </a:solidFill>
              </a:rPr>
              <a:t>Bacteria –Viruses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FFC000"/>
                </a:solidFill>
              </a:rPr>
              <a:t>Fungi </a:t>
            </a:r>
            <a:r>
              <a:rPr lang="en-US" sz="2800" b="1" dirty="0">
                <a:solidFill>
                  <a:srgbClr val="FFC000"/>
                </a:solidFill>
              </a:rPr>
              <a:t>–</a:t>
            </a:r>
            <a:r>
              <a:rPr lang="en-US" sz="2400" dirty="0"/>
              <a:t> </a:t>
            </a:r>
            <a:r>
              <a:rPr lang="en-US" sz="2400" dirty="0" smtClean="0"/>
              <a:t>Molds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FFC000"/>
                </a:solidFill>
              </a:rPr>
              <a:t>Insects – </a:t>
            </a:r>
            <a:r>
              <a:rPr lang="en-US" sz="2400" dirty="0" smtClean="0"/>
              <a:t>Mosquitoes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FFC000"/>
                </a:solidFill>
              </a:rPr>
              <a:t>Hazardous Plants </a:t>
            </a:r>
            <a:r>
              <a:rPr lang="en-US" sz="2800" b="1" dirty="0">
                <a:solidFill>
                  <a:srgbClr val="FFC000"/>
                </a:solidFill>
              </a:rPr>
              <a:t>–</a:t>
            </a:r>
            <a:r>
              <a:rPr lang="en-US" sz="2400" dirty="0"/>
              <a:t> </a:t>
            </a:r>
            <a:r>
              <a:rPr lang="en-US" sz="2400" dirty="0" smtClean="0"/>
              <a:t>Poison </a:t>
            </a:r>
            <a:r>
              <a:rPr lang="en-US" sz="2400" dirty="0" err="1" smtClean="0"/>
              <a:t>Lvy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FFC000"/>
                </a:solidFill>
              </a:rPr>
              <a:t>Birds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FFC000"/>
                </a:solidFill>
              </a:rPr>
              <a:t>Animals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FFC000"/>
                </a:solidFill>
              </a:rPr>
              <a:t>Blood-Borne Pathogens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0812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139</TotalTime>
  <Words>248</Words>
  <Application>Microsoft Office PowerPoint</Application>
  <PresentationFormat>Widescreen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Baskerville Old Face</vt:lpstr>
      <vt:lpstr>Century Gothic</vt:lpstr>
      <vt:lpstr>Century Gothic (Headings)</vt:lpstr>
      <vt:lpstr>Courier New</vt:lpstr>
      <vt:lpstr>Forte</vt:lpstr>
      <vt:lpstr>Script MT Bold</vt:lpstr>
      <vt:lpstr>Wingdings</vt:lpstr>
      <vt:lpstr>Wingdings 3</vt:lpstr>
      <vt:lpstr>Ion</vt:lpstr>
      <vt:lpstr>OCCUPATIOANAL HEALTH HAZARDS</vt:lpstr>
      <vt:lpstr>PowerPoint Presentation</vt:lpstr>
      <vt:lpstr>OCCUPATIONAL HAZARDS</vt:lpstr>
      <vt:lpstr>PHYSICAL HAZARDS</vt:lpstr>
      <vt:lpstr>DISEASE DUE TO PHYSICAL AGENTS</vt:lpstr>
      <vt:lpstr>CHEMICALS HAZARDS</vt:lpstr>
      <vt:lpstr>Ways of Acquiring Chemical Hazards</vt:lpstr>
      <vt:lpstr>Disease due to Chemical Agents</vt:lpstr>
      <vt:lpstr>BIOLOGICAL HAZARDS</vt:lpstr>
      <vt:lpstr>Disease due to Biological Agents</vt:lpstr>
      <vt:lpstr>PSYCHOLOGICAL HAZARDS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OCCUPATIOANAL HEALTH HAZARDS</dc:title>
  <dc:creator>Windows User</dc:creator>
  <cp:lastModifiedBy>Windows User</cp:lastModifiedBy>
  <cp:revision>16</cp:revision>
  <dcterms:created xsi:type="dcterms:W3CDTF">2019-05-06T16:46:12Z</dcterms:created>
  <dcterms:modified xsi:type="dcterms:W3CDTF">2019-05-07T03:22:37Z</dcterms:modified>
</cp:coreProperties>
</file>